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8" r:id="rId3"/>
  </p:sldIdLst>
  <p:sldSz cx="6858000" cy="9906000" type="A4"/>
  <p:notesSz cx="6797675" cy="9928225"/>
  <p:embeddedFontLst>
    <p:embeddedFont>
      <p:font typeface="Golos Text" charset="0"/>
      <p:regular r:id="rId4"/>
      <p:bold r:id="rId5"/>
    </p:embeddedFon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B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348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53923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8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85" userDrawn="1">
          <p15:clr>
            <a:srgbClr val="F26B43"/>
          </p15:clr>
        </p15:guide>
        <p15:guide id="2" pos="346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="" xmlns:a16="http://schemas.microsoft.com/office/drawing/2014/main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У</a:t>
            </a:r>
            <a:r>
              <a:rPr lang="ru-RU" sz="2000" b="1" dirty="0" smtClean="0"/>
              <a:t>ведомления </a:t>
            </a:r>
            <a:r>
              <a:rPr lang="ru-RU" sz="2000" b="1" dirty="0"/>
              <a:t>об исчисленных </a:t>
            </a:r>
            <a:r>
              <a:rPr lang="ru-RU" sz="2000" b="1" dirty="0" smtClean="0"/>
              <a:t>суммах. Что нужно знать?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330185"/>
              </p:ext>
            </p:extLst>
          </p:nvPr>
        </p:nvGraphicFramePr>
        <p:xfrm>
          <a:off x="552006" y="1434226"/>
          <a:ext cx="5987826" cy="757202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="" xmlns:a16="http://schemas.microsoft.com/office/drawing/2014/main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="" xmlns:a16="http://schemas.microsoft.com/office/drawing/2014/main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 декабря 2023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заканчивается переходный период, связанный с внедрением ЕНС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уплата авансовых платежей, вместо подачи уведомлений</a:t>
                      </a:r>
                    </a:p>
                    <a:p>
                      <a:endParaRPr lang="ru-RU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п. 12 ст. 4 Федерального закона от 14.07.2022 № 263-ФЗ</a:t>
                      </a:r>
                    </a:p>
                    <a:p>
                      <a:endParaRPr lang="ru-RU" sz="1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  <a:tabLst>
                          <a:tab pos="4870450" algn="l"/>
                          <a:tab pos="6860540" algn="l"/>
                          <a:tab pos="7687309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пени за ошибки в уведомлениях не начисляются если на ЕНС достаточно средств для погашения обязанности по уплате налогов. </a:t>
                      </a:r>
                    </a:p>
                    <a:p>
                      <a:endParaRPr lang="ru-RU" sz="10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Roboto" panose="020B0604020202020204" pitchFamily="2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от 29.03.2023 № 500 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5106732"/>
                  </a:ext>
                </a:extLst>
              </a:tr>
              <a:tr h="7346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1 января 2024 года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представлять 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уведомление об исчисленных налогах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подается по форме, утверждённой приказом ФНС России от 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Автозаполнение в учетных (бухгалтерских) системах и Личном кабинете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ИП предусмотрено использование неквалифицированной электронной подписи, при отправке из Личного кабинета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SzPct val="50000"/>
                        <a:buFontTx/>
                        <a:buNone/>
                      </a:pPr>
                      <a:endParaRPr lang="ru-RU" sz="1000" b="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72507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каким налогам представлять Уведомление?</a:t>
                      </a:r>
                      <a:endParaRPr lang="ru-RU" sz="10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Юридические лица и индивидуальные предприниматели подают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НДФЛ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страховым взносам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имущественным налогам </a:t>
                      </a:r>
                      <a:r>
                        <a:rPr lang="ru-RU" sz="1200" b="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юрлиц</a:t>
                      </a:r>
                      <a:endParaRPr lang="ru-RU" sz="12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упрощённой системе налогообложения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ЕСХН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2035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860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="" xmlns:a16="http://schemas.microsoft.com/office/drawing/2014/main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Уведомления об исчисленных суммах. Что нужно знать?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5721883"/>
              </p:ext>
            </p:extLst>
          </p:nvPr>
        </p:nvGraphicFramePr>
        <p:xfrm>
          <a:off x="552006" y="1434226"/>
          <a:ext cx="5987826" cy="486578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="" xmlns:a16="http://schemas.microsoft.com/office/drawing/2014/main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="" xmlns:a16="http://schemas.microsoft.com/office/drawing/2014/main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уведомление?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числа месяца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в котором установлен срок уплаты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декабре 2023 уведомление по НДФЛ представляется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дважды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:</a:t>
                      </a:r>
                    </a:p>
                    <a:p>
                      <a:pPr marL="171450" indent="-171450" algn="l" defTabSz="685800" rtl="0" eaLnBrk="1" latinLnBrk="0" hangingPunct="1"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декабря 2023 года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 </a:t>
                      </a:r>
                    </a:p>
                    <a:p>
                      <a:pPr marL="0" indent="0" algn="l" defTabSz="685800" rtl="0" eaLnBrk="1" latinLnBrk="0" hangingPunct="1"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отчетный</a:t>
                      </a: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период 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 ноября–22 декабря 2023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29 декабря 2023 года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отчетный период 23–31 декабря 2023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5106732"/>
                  </a:ext>
                </a:extLst>
              </a:tr>
              <a:tr h="7346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подать уведомление с отрицательными значениями?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Да. Такое уведомление может быть подано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УСН и НДФЛ по доходам от предпринимательской деятельности 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 полугодие и девять месяцев к их уменьшению.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72507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Как</a:t>
                      </a:r>
                      <a:r>
                        <a:rPr lang="ru-RU" sz="1200" b="1" spc="-13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исправить ошибку в</a:t>
                      </a: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уведомлении? </a:t>
                      </a:r>
                      <a:endParaRPr lang="ru-RU" sz="1200" b="1" kern="1200" spc="-13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Подать новое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«обнулить» старое уведомление (повторить реквизиты, а в сумме указать «0») и подать новое с верными реквизитами.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если ошибка в сумме повторите реквизиты, а в сумме указать верное значение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2035818"/>
                  </a:ext>
                </a:extLst>
              </a:tr>
            </a:tbl>
          </a:graphicData>
        </a:graphic>
      </p:graphicFrame>
      <p:grpSp>
        <p:nvGrpSpPr>
          <p:cNvPr id="28" name="Group 75"/>
          <p:cNvGrpSpPr>
            <a:grpSpLocks/>
          </p:cNvGrpSpPr>
          <p:nvPr/>
        </p:nvGrpSpPr>
        <p:grpSpPr>
          <a:xfrm>
            <a:off x="469991" y="7178762"/>
            <a:ext cx="1807476" cy="1543892"/>
            <a:chOff x="0" y="0"/>
            <a:chExt cx="2016125" cy="1889760"/>
          </a:xfrm>
        </p:grpSpPr>
        <p:sp>
          <p:nvSpPr>
            <p:cNvPr id="29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35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>
          <a:xfrm>
            <a:off x="2434147" y="7173234"/>
            <a:ext cx="1905724" cy="1537559"/>
            <a:chOff x="0" y="0"/>
            <a:chExt cx="2016125" cy="1889760"/>
          </a:xfrm>
        </p:grpSpPr>
        <p:sp>
          <p:nvSpPr>
            <p:cNvPr id="37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2" name="Image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43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>
          <a:xfrm>
            <a:off x="4523279" y="7165764"/>
            <a:ext cx="1893004" cy="1543892"/>
            <a:chOff x="0" y="0"/>
            <a:chExt cx="2016125" cy="1889760"/>
          </a:xfrm>
        </p:grpSpPr>
        <p:sp>
          <p:nvSpPr>
            <p:cNvPr id="45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51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3010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492</TotalTime>
  <Words>309</Words>
  <Application>Microsoft Office PowerPoint</Application>
  <PresentationFormat>Лист A4 (210x297 мм)</PresentationFormat>
  <Paragraphs>45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Golos Text</vt:lpstr>
      <vt:lpstr>Roboto</vt:lpstr>
      <vt:lpstr>Times New Roman</vt:lpstr>
      <vt:lpstr>Calibri</vt:lpstr>
      <vt:lpstr>Wingdings</vt:lpstr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2369-01-022</cp:lastModifiedBy>
  <cp:revision>109</cp:revision>
  <cp:lastPrinted>2023-10-31T11:14:16Z</cp:lastPrinted>
  <dcterms:created xsi:type="dcterms:W3CDTF">2023-03-21T12:09:25Z</dcterms:created>
  <dcterms:modified xsi:type="dcterms:W3CDTF">2023-11-24T07:54:36Z</dcterms:modified>
</cp:coreProperties>
</file>